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318" r:id="rId5"/>
    <p:sldId id="351" r:id="rId6"/>
    <p:sldId id="409" r:id="rId7"/>
    <p:sldId id="322" r:id="rId8"/>
    <p:sldId id="376" r:id="rId9"/>
    <p:sldId id="412" r:id="rId10"/>
    <p:sldId id="427" r:id="rId11"/>
    <p:sldId id="426" r:id="rId12"/>
    <p:sldId id="425" r:id="rId13"/>
    <p:sldId id="415" r:id="rId14"/>
    <p:sldId id="428" r:id="rId15"/>
    <p:sldId id="418" r:id="rId16"/>
    <p:sldId id="435" r:id="rId17"/>
    <p:sldId id="419" r:id="rId18"/>
    <p:sldId id="416" r:id="rId19"/>
    <p:sldId id="430" r:id="rId20"/>
    <p:sldId id="417" r:id="rId21"/>
    <p:sldId id="389" r:id="rId22"/>
    <p:sldId id="420" r:id="rId23"/>
    <p:sldId id="433" r:id="rId24"/>
    <p:sldId id="421" r:id="rId25"/>
    <p:sldId id="431" r:id="rId26"/>
    <p:sldId id="422" r:id="rId27"/>
    <p:sldId id="432" r:id="rId28"/>
    <p:sldId id="423" r:id="rId29"/>
    <p:sldId id="434" r:id="rId30"/>
    <p:sldId id="424" r:id="rId31"/>
    <p:sldId id="436" r:id="rId32"/>
    <p:sldId id="382" r:id="rId33"/>
    <p:sldId id="392" r:id="rId34"/>
    <p:sldId id="375" r:id="rId35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Palatino" panose="020B0604020202020204"/>
      <p:regular r:id="rId42"/>
      <p:bold r:id="rId43"/>
      <p:italic r:id="rId44"/>
      <p:boldItalic r:id="rId45"/>
    </p:embeddedFont>
    <p:embeddedFont>
      <p:font typeface="Sofia Pro" panose="020B0604020202020204" charset="0"/>
      <p:regular r:id="rId46"/>
      <p:bold r:id="rId47"/>
      <p:italic r:id="rId48"/>
      <p:boldItalic r:id="rId49"/>
    </p:embeddedFont>
    <p:embeddedFont>
      <p:font typeface="Sofia Pro Medium" panose="020B0604020202020204" charset="0"/>
      <p:regular r:id="rId50"/>
      <p: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E609EC2-8B08-4C44-A727-1E28FE7E39D3}">
          <p14:sldIdLst>
            <p14:sldId id="318"/>
            <p14:sldId id="351"/>
            <p14:sldId id="409"/>
            <p14:sldId id="322"/>
            <p14:sldId id="376"/>
            <p14:sldId id="412"/>
            <p14:sldId id="427"/>
            <p14:sldId id="426"/>
            <p14:sldId id="425"/>
            <p14:sldId id="415"/>
            <p14:sldId id="428"/>
            <p14:sldId id="418"/>
            <p14:sldId id="435"/>
            <p14:sldId id="419"/>
            <p14:sldId id="416"/>
            <p14:sldId id="430"/>
            <p14:sldId id="417"/>
            <p14:sldId id="389"/>
            <p14:sldId id="420"/>
            <p14:sldId id="433"/>
            <p14:sldId id="421"/>
            <p14:sldId id="431"/>
            <p14:sldId id="422"/>
            <p14:sldId id="432"/>
            <p14:sldId id="423"/>
            <p14:sldId id="434"/>
            <p14:sldId id="424"/>
            <p14:sldId id="436"/>
            <p14:sldId id="382"/>
            <p14:sldId id="392"/>
            <p14:sldId id="3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60606"/>
    <a:srgbClr val="770520"/>
    <a:srgbClr val="001F5B"/>
    <a:srgbClr val="FFFFFE"/>
    <a:srgbClr val="FFFFFD"/>
    <a:srgbClr val="FFFFFC"/>
    <a:srgbClr val="FFFFFB"/>
    <a:srgbClr val="FFFFFA"/>
    <a:srgbClr val="FFF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BAC160-7B50-44A8-8A74-3DD8BA267B37}" v="97" dt="2021-02-24T04:19:39.541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3400" autoAdjust="0"/>
  </p:normalViewPr>
  <p:slideViewPr>
    <p:cSldViewPr snapToGrid="0">
      <p:cViewPr varScale="1">
        <p:scale>
          <a:sx n="66" d="100"/>
          <a:sy n="66" d="100"/>
        </p:scale>
        <p:origin x="102" y="19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944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439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4.fntdata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7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font" Target="fonts/font14.fntdata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03119-82E0-4717-BF73-EF80AF83B122}" type="datetimeFigureOut">
              <a:rPr lang="en-US" smtClean="0">
                <a:latin typeface="Arial" panose="020B0604020202020204" pitchFamily="34" charset="0"/>
              </a:rPr>
              <a:t>06-Oct-21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33884-AF59-4CE4-B09D-5EAB2461B288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174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6B008-7549-4643-A891-82B982E5435E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2A6552-EB31-4730-BC9A-783D77107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57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>
              <a:defRPr b="0" i="0">
                <a:latin typeface="Sofia Pro" panose="020B0000000000000000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93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Sofia Pro Medium" panose="020B0000000000000000" pitchFamily="34" charset="0"/>
              </a:defRPr>
            </a:lvl1pPr>
            <a:lvl2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2pPr>
            <a:lvl3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3pPr>
            <a:lvl4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4pPr>
            <a:lvl5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Sofia Pro Medium" panose="020B0000000000000000" pitchFamily="34" charset="0"/>
              </a:defRPr>
            </a:lvl1pPr>
            <a:lvl2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2pPr>
            <a:lvl3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3pPr>
            <a:lvl4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4pPr>
            <a:lvl5pPr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4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>
                <a:latin typeface="Sofia Pro Medium" panose="020B0000000000000000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i="0">
                <a:latin typeface="Sofia Pro Medium" panose="020B0000000000000000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i="1">
                <a:latin typeface="Sofia Pro Medium" panose="020B0000000000000000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0957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>
                <a:solidFill>
                  <a:schemeClr val="accent2"/>
                </a:solidFill>
                <a:latin typeface="Sofia Pro Medium" panose="020B0000000000000000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>
                <a:latin typeface="Sofia Pro Medium" panose="020B0000000000000000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i="0">
                <a:latin typeface="Sofia Pro Medium" panose="020B0000000000000000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i="1">
                <a:latin typeface="Sofia Pro Medium" panose="020B0000000000000000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>
                <a:latin typeface="Sofia Pro Medium" panose="020B0000000000000000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893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66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385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>
                <a:solidFill>
                  <a:srgbClr val="404041">
                    <a:tint val="75000"/>
                  </a:srgbClr>
                </a:solidFill>
              </a:rPr>
              <a:pPr/>
              <a:t>06-Oct-21</a:t>
            </a:fld>
            <a:endParaRPr lang="en-US">
              <a:solidFill>
                <a:srgbClr val="404041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04041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>
              <a:solidFill>
                <a:srgbClr val="404041"/>
              </a:solidFill>
            </a:endParaRP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301861" y="2077097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8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>
              <a:defRPr b="0" i="0">
                <a:latin typeface="Sofia Pro" panose="020B0000000000000000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0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Sofia Pro" panose="020B0000000000000000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30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Sofia Pro Medium" panose="020B0000000000000000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  <a:latin typeface="Sofia Pro Medium" panose="020B0000000000000000" pitchFamily="34" charset="0"/>
              </a:defRPr>
            </a:lvl1pPr>
            <a:lvl2pPr>
              <a:lnSpc>
                <a:spcPct val="100000"/>
              </a:lnSpc>
              <a:defRPr>
                <a:latin typeface="Sofia Pro Medium" panose="020B0000000000000000" pitchFamily="34" charset="0"/>
              </a:defRPr>
            </a:lvl2pPr>
            <a:lvl3pPr>
              <a:lnSpc>
                <a:spcPct val="100000"/>
              </a:lnSpc>
              <a:defRPr>
                <a:latin typeface="Sofia Pro Medium" panose="020B0000000000000000" pitchFamily="34" charset="0"/>
              </a:defRPr>
            </a:lvl3pPr>
            <a:lvl4pPr>
              <a:lnSpc>
                <a:spcPct val="100000"/>
              </a:lnSpc>
              <a:defRPr>
                <a:latin typeface="Sofia Pro Medium" panose="020B0000000000000000" pitchFamily="34" charset="0"/>
              </a:defRPr>
            </a:lvl4pPr>
            <a:lvl5pPr>
              <a:lnSpc>
                <a:spcPct val="100000"/>
              </a:lnSpc>
              <a:defRPr>
                <a:latin typeface="Sofia Pro Medium" panose="020B0000000000000000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  <a:latin typeface="Sofia Pro Medium" panose="020B0000000000000000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>
                <a:solidFill>
                  <a:schemeClr val="tx2"/>
                </a:solidFill>
                <a:latin typeface="Sofia Pro Medium" panose="020B0000000000000000" pitchFamily="34" charset="0"/>
              </a:defRPr>
            </a:lvl2pPr>
            <a:lvl3pPr marL="457200" indent="0">
              <a:lnSpc>
                <a:spcPct val="100000"/>
              </a:lnSpc>
              <a:buNone/>
              <a:defRPr>
                <a:latin typeface="Sofia Pro Medium" panose="020B0000000000000000" pitchFamily="34" charset="0"/>
              </a:defRPr>
            </a:lvl3pPr>
            <a:lvl4pPr marL="914400" indent="0">
              <a:lnSpc>
                <a:spcPct val="100000"/>
              </a:lnSpc>
              <a:buNone/>
              <a:defRPr>
                <a:latin typeface="Sofia Pro Medium" panose="020B0000000000000000" pitchFamily="34" charset="0"/>
              </a:defRPr>
            </a:lvl4pPr>
            <a:lvl5pPr marL="1371600" indent="0">
              <a:lnSpc>
                <a:spcPct val="100000"/>
              </a:lnSpc>
              <a:buNone/>
              <a:defRPr>
                <a:latin typeface="Sofia Pro Medium" panose="020B0000000000000000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6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3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>
                <a:latin typeface="Sofia Pro Medium" panose="020B0000000000000000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4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>
                <a:solidFill>
                  <a:schemeClr val="bg1"/>
                </a:solidFill>
                <a:latin typeface="Sofia Pro Medium" panose="020B0000000000000000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06-Oct-21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ofia Pro Medium" panose="020B0000000000000000" pitchFamily="34" charset="0"/>
              </a:defRPr>
            </a:lvl1pPr>
          </a:lstStyle>
          <a:p>
            <a:fld id="{5EA89700-DFB1-4A18-8D37-93514F14DE8F}" type="datetimeFigureOut">
              <a:rPr lang="en-US" smtClean="0"/>
              <a:pPr/>
              <a:t>06-Oct-21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Sofia Pro Medium" panose="020B0000000000000000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/>
                </a:solidFill>
                <a:latin typeface="Sofia Pro Medium" panose="020B0000000000000000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6" r:id="rId3"/>
    <p:sldLayoutId id="2147483660" r:id="rId4"/>
    <p:sldLayoutId id="2147483650" r:id="rId5"/>
    <p:sldLayoutId id="2147483662" r:id="rId6"/>
    <p:sldLayoutId id="2147483651" r:id="rId7"/>
    <p:sldLayoutId id="2147483665" r:id="rId8"/>
    <p:sldLayoutId id="2147483664" r:id="rId9"/>
    <p:sldLayoutId id="2147483667" r:id="rId10"/>
    <p:sldLayoutId id="2147483652" r:id="rId11"/>
    <p:sldLayoutId id="2147483661" r:id="rId12"/>
    <p:sldLayoutId id="2147483663" r:id="rId13"/>
    <p:sldLayoutId id="2147483654" r:id="rId14"/>
    <p:sldLayoutId id="2147483655" r:id="rId15"/>
    <p:sldLayoutId id="214748367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936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744" userDrawn="1">
          <p15:clr>
            <a:srgbClr val="F26B43"/>
          </p15:clr>
        </p15:guide>
        <p15:guide id="7" orient="horz" pos="112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mohansacharya/graduate-admissions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755" y="-417047"/>
            <a:ext cx="11930645" cy="1735445"/>
          </a:xfrm>
        </p:spPr>
        <p:txBody>
          <a:bodyPr/>
          <a:lstStyle/>
          <a:p>
            <a:pPr algn="ctr"/>
            <a:r>
              <a:rPr lang="en-US" sz="4800" dirty="0"/>
              <a:t>Graduate Admissions Analysis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A987BB5-6D7F-436A-AAD1-DD80DD342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122" y="3406901"/>
            <a:ext cx="9144000" cy="339517"/>
          </a:xfrm>
        </p:spPr>
        <p:txBody>
          <a:bodyPr/>
          <a:lstStyle/>
          <a:p>
            <a:r>
              <a:rPr lang="en-IN" sz="2000" dirty="0"/>
              <a:t>Group Members:</a:t>
            </a:r>
          </a:p>
          <a:p>
            <a:r>
              <a:rPr lang="en-IN" sz="2000" dirty="0"/>
              <a:t>Aashrith Sangani (asangani1@student.gsu.edu)</a:t>
            </a:r>
          </a:p>
          <a:p>
            <a:r>
              <a:rPr lang="en-IN" sz="2000" dirty="0"/>
              <a:t>Ayan Basu (abasu7@student.gsu.edu)</a:t>
            </a:r>
          </a:p>
          <a:p>
            <a:r>
              <a:rPr lang="en-IN" sz="2000" dirty="0"/>
              <a:t>Kumar Shivam (kshivam1@student.gsu.edu)</a:t>
            </a:r>
          </a:p>
          <a:p>
            <a:r>
              <a:rPr lang="en-IN" sz="2000" dirty="0" err="1"/>
              <a:t>Satyaraj</a:t>
            </a:r>
            <a:r>
              <a:rPr lang="en-IN" sz="2000" dirty="0"/>
              <a:t> Reddy Nandi (snandi1@student.gsu.edu)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093469-9801-410C-A1DA-A1A30C139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304" y="1666462"/>
            <a:ext cx="5610514" cy="2427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93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Visualizations</a:t>
            </a: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CFD1B880-CCDC-43EE-9467-BA3F10F8A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60" y="2372234"/>
            <a:ext cx="4771480" cy="3439341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2444003A-8676-44CA-94B4-A4AA6365C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2372233"/>
            <a:ext cx="4771480" cy="343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9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Visualizations</a:t>
            </a: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BC94CB76-81F6-4DA2-9191-34C48B370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219" y="2039427"/>
            <a:ext cx="7027562" cy="481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8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Visualizations</a:t>
            </a: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43E5CF72-5CDA-4B64-B693-3D21A7D64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" y="2248716"/>
            <a:ext cx="4942840" cy="3562860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91191F30-9B3B-495F-9FA6-48B74D908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673" y="2248716"/>
            <a:ext cx="4942840" cy="356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8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43057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091CC8-B306-41D0-9A95-A890E12E66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04" y="1237377"/>
            <a:ext cx="10806141" cy="5028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93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Visualizations</a:t>
            </a: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0A1A5620-34A6-4B00-9867-9D334FB86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33" y="2228716"/>
            <a:ext cx="5055159" cy="364382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BCA1C18C-ED7C-426D-AA7B-A1ECC29B14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834" y="2228717"/>
            <a:ext cx="5314264" cy="364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Correlation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Strong correlation between GPA &amp; GRE and with TOEFL score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GRE and TOEFL scores also appears to be strongly correlated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GPA is the major factor for an admit in a grad school followed by GRE and TOEFL scores.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7DAA2A-EBEC-4FC7-8BAE-A0DE91658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68700"/>
            <a:ext cx="11042906" cy="245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5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Data Exploration and Preprocessing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8410458-9C1A-4748-B301-97E498877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46514" y="1359298"/>
            <a:ext cx="7590972" cy="539947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01141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Data Transformation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There is one outlier in LOR and chance of admit. The lor outlier is 1 and the chance of admit is 0.34. We replaced that particular LOR’s value with mode to impute the outlier.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Converted research into a categorical variable.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Created a new categorical variable out of the feature: admit.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a typeface="+mj-ea"/>
                <a:cs typeface="+mj-cs"/>
              </a:rPr>
              <a:t>Data Partition: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Random sampling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Training dataset: 80%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+mj-ea"/>
                <a:cs typeface="+mj-cs"/>
              </a:rPr>
              <a:t>Validation dataset: 20% </a:t>
            </a: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9CAEFF-BAB3-458F-9C72-E7176F2F0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220" y="3079759"/>
            <a:ext cx="3957319" cy="1290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38B13C-3AF6-4A74-BEA0-A26BD289A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682" y="4848152"/>
            <a:ext cx="479107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2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below models were developed: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Linear Regression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Random Forest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KNN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Neural Network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Ensemble: Logistic and KNN with Averaging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854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Linear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59AA9C-3C2B-4A80-B1BD-0D23885FF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004" y="1352064"/>
            <a:ext cx="7399991" cy="520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8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7645A-32A1-439B-8FCF-2E751171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85675-A6ED-45E4-A6E5-F1BB6B88C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66406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Project 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 Exploration and Preprocessing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Model</a:t>
            </a:r>
          </a:p>
          <a:p>
            <a:pPr marL="1033463" lvl="2" indent="-342900"/>
            <a:r>
              <a:rPr lang="en-US" b="1" dirty="0">
                <a:solidFill>
                  <a:schemeClr val="tx2"/>
                </a:solidFill>
                <a:ea typeface="+mj-ea"/>
                <a:cs typeface="+mj-cs"/>
              </a:rPr>
              <a:t>Linear Regression</a:t>
            </a:r>
          </a:p>
          <a:p>
            <a:pPr marL="1033463" lvl="2" indent="-342900"/>
            <a:r>
              <a:rPr lang="en-US" b="1" dirty="0">
                <a:solidFill>
                  <a:schemeClr val="tx2"/>
                </a:solidFill>
                <a:ea typeface="+mj-ea"/>
                <a:cs typeface="+mj-cs"/>
              </a:rPr>
              <a:t>Random Forest </a:t>
            </a:r>
          </a:p>
          <a:p>
            <a:pPr marL="1033463" lvl="2" indent="-342900"/>
            <a:r>
              <a:rPr lang="en-US" b="1" dirty="0">
                <a:solidFill>
                  <a:schemeClr val="tx2"/>
                </a:solidFill>
                <a:ea typeface="+mj-ea"/>
                <a:cs typeface="+mj-cs"/>
              </a:rPr>
              <a:t>KNN</a:t>
            </a:r>
          </a:p>
          <a:p>
            <a:pPr marL="1033463" lvl="2" indent="-342900"/>
            <a:r>
              <a:rPr lang="en-US" b="1" dirty="0">
                <a:solidFill>
                  <a:schemeClr val="tx2"/>
                </a:solidFill>
                <a:ea typeface="+mj-ea"/>
                <a:cs typeface="+mj-cs"/>
              </a:rPr>
              <a:t>Neural Network Model</a:t>
            </a:r>
          </a:p>
          <a:p>
            <a:pPr marL="1033463" lvl="2" indent="-342900"/>
            <a:r>
              <a:rPr lang="en-US" b="1" dirty="0">
                <a:solidFill>
                  <a:schemeClr val="tx2"/>
                </a:solidFill>
                <a:ea typeface="+mj-ea"/>
                <a:cs typeface="+mj-cs"/>
              </a:rPr>
              <a:t>Ensemble: Logistic and KNN with Averaging</a:t>
            </a:r>
          </a:p>
          <a:p>
            <a:pPr marL="1033463" lvl="2" indent="-342900"/>
            <a:endParaRPr lang="en-US" b="1" dirty="0">
              <a:solidFill>
                <a:schemeClr val="tx2"/>
              </a:solidFill>
              <a:ea typeface="+mj-ea"/>
              <a:cs typeface="+mj-cs"/>
            </a:endParaRPr>
          </a:p>
          <a:p>
            <a:pPr marL="576263" lvl="1" indent="-34290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730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RMSE: 0.0589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: 0.8326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9E30A-E986-4910-8EA5-C637DF228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205" y="3745547"/>
            <a:ext cx="8869710" cy="135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84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Random Forest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F748CD-402B-4E4A-A636-289C4C27E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62" y="1540192"/>
            <a:ext cx="844867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32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Random Forest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400" dirty="0"/>
          </a:p>
        </p:txBody>
      </p:sp>
      <p:pic>
        <p:nvPicPr>
          <p:cNvPr id="5" name="Picture 4" descr="Chart, scatter chart, box and whisker chart&#10;&#10;Description automatically generated">
            <a:extLst>
              <a:ext uri="{FF2B5EF4-FFF2-40B4-BE49-F238E27FC236}">
                <a16:creationId xmlns:a16="http://schemas.microsoft.com/office/drawing/2014/main" id="{764B4A74-FF5A-4D60-8C8A-C9B0157D9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307" y="1415177"/>
            <a:ext cx="5170414" cy="35451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576CAC-DE9A-4C76-8A7C-789463466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617" y="5112763"/>
            <a:ext cx="8199566" cy="109980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CA5FE3-F896-4349-ADF8-40B453E5D884}"/>
              </a:ext>
            </a:extLst>
          </p:cNvPr>
          <p:cNvSpPr txBox="1">
            <a:spLocks/>
          </p:cNvSpPr>
          <p:nvPr/>
        </p:nvSpPr>
        <p:spPr>
          <a:xfrm>
            <a:off x="533400" y="1790773"/>
            <a:ext cx="11430000" cy="4173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kern="1200">
                <a:solidFill>
                  <a:schemeClr val="accent2"/>
                </a:solidFill>
                <a:latin typeface="Sofia Pro Medium" panose="020B0000000000000000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Sofia Pro Medium" panose="020B0000000000000000" pitchFamily="34" charset="0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600" i="0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400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RMSE: 0.0611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</a:t>
            </a:r>
            <a:r>
              <a:rPr lang="en-US" sz="2400" baseline="30000" dirty="0"/>
              <a:t>2</a:t>
            </a:r>
            <a:r>
              <a:rPr lang="en-US" sz="2400" dirty="0"/>
              <a:t>: 0.8197</a:t>
            </a:r>
            <a:endParaRPr lang="en-US" sz="2400" baseline="30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924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KNN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0353BF-952A-413E-851E-C2EDEE0A3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" y="1533517"/>
            <a:ext cx="5706578" cy="421704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33F87490-E6C0-47BE-9233-E0E0F7A7C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547" y="1533516"/>
            <a:ext cx="5850405" cy="421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6424B4-6EEB-4BD1-8A2D-BC6941778D6C}"/>
              </a:ext>
            </a:extLst>
          </p:cNvPr>
          <p:cNvSpPr txBox="1">
            <a:spLocks/>
          </p:cNvSpPr>
          <p:nvPr/>
        </p:nvSpPr>
        <p:spPr>
          <a:xfrm>
            <a:off x="533400" y="1790773"/>
            <a:ext cx="11430000" cy="4173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kern="1200">
                <a:solidFill>
                  <a:schemeClr val="accent2"/>
                </a:solidFill>
                <a:latin typeface="Sofia Pro Medium" panose="020B0000000000000000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Sofia Pro Medium" panose="020B0000000000000000" pitchFamily="34" charset="0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600" i="0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400" kern="1200">
                <a:solidFill>
                  <a:schemeClr val="tx1"/>
                </a:solidFill>
                <a:latin typeface="Sofia Pro Medium" panose="020B0000000000000000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696C27-4DB0-4ACF-B296-955970E55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27" y="2490787"/>
            <a:ext cx="7522886" cy="2269538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F15C99AA-749D-4E47-90FC-7C2B932E98C0}"/>
              </a:ext>
            </a:extLst>
          </p:cNvPr>
          <p:cNvSpPr txBox="1">
            <a:spLocks/>
          </p:cNvSpPr>
          <p:nvPr/>
        </p:nvSpPr>
        <p:spPr>
          <a:xfrm>
            <a:off x="381000" y="1651163"/>
            <a:ext cx="11430000" cy="3877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Sofia Pro Medium" panose="020B0000000000000000" pitchFamily="34" charset="0"/>
                <a:ea typeface="+mj-ea"/>
                <a:cs typeface="+mj-cs"/>
              </a:defRPr>
            </a:lvl1pPr>
          </a:lstStyle>
          <a:p>
            <a:r>
              <a:rPr lang="en-US" sz="2800" dirty="0"/>
              <a:t>Accuracy: 93.1%</a:t>
            </a:r>
          </a:p>
        </p:txBody>
      </p:sp>
    </p:spTree>
    <p:extLst>
      <p:ext uri="{BB962C8B-B14F-4D97-AF65-F5344CB8AC3E}">
        <p14:creationId xmlns:p14="http://schemas.microsoft.com/office/powerpoint/2010/main" val="368470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Neural Network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ECDD9A-5FE3-4FD0-B005-4D5ECA139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1788326"/>
            <a:ext cx="8178800" cy="451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9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0EF29DA1-DBC1-4532-A252-F5BEE1AA5BB1}"/>
              </a:ext>
            </a:extLst>
          </p:cNvPr>
          <p:cNvSpPr txBox="1">
            <a:spLocks/>
          </p:cNvSpPr>
          <p:nvPr/>
        </p:nvSpPr>
        <p:spPr>
          <a:xfrm>
            <a:off x="381000" y="1532066"/>
            <a:ext cx="11430000" cy="3877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Sofia Pro Medium" panose="020B0000000000000000" pitchFamily="34" charset="0"/>
                <a:ea typeface="+mj-ea"/>
                <a:cs typeface="+mj-cs"/>
              </a:defRPr>
            </a:lvl1pPr>
          </a:lstStyle>
          <a:p>
            <a:r>
              <a:rPr lang="en-US" sz="2800" dirty="0"/>
              <a:t>Accuracy: 93.28%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A77F4C-33DC-40CC-B954-559C401BF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945" y="2719387"/>
            <a:ext cx="8139680" cy="186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5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Ensemble: Logistic and KNN with Averaging</a:t>
            </a:r>
          </a:p>
        </p:txBody>
      </p:sp>
      <p:pic>
        <p:nvPicPr>
          <p:cNvPr id="3" name="Content Placeholder 2" descr="Text&#10;&#10;Description automatically generated">
            <a:extLst>
              <a:ext uri="{FF2B5EF4-FFF2-40B4-BE49-F238E27FC236}">
                <a16:creationId xmlns:a16="http://schemas.microsoft.com/office/drawing/2014/main" id="{DF3F36B7-4B86-475F-8F81-E0223C6F72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896" y="1788326"/>
            <a:ext cx="10368207" cy="4173203"/>
          </a:xfrm>
          <a:noFill/>
        </p:spPr>
      </p:pic>
    </p:spTree>
    <p:extLst>
      <p:ext uri="{BB962C8B-B14F-4D97-AF65-F5344CB8AC3E}">
        <p14:creationId xmlns:p14="http://schemas.microsoft.com/office/powerpoint/2010/main" val="63441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8916-2C05-47D7-B96C-1DEF017AF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of the KNN model using </a:t>
            </a:r>
            <a:r>
              <a:rPr lang="en-US" dirty="0" err="1"/>
              <a:t>ensembling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960526-1593-4E4E-BEA3-C3F8FB7D0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3340" y="1731549"/>
            <a:ext cx="6772275" cy="1981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5C86C0-B20D-40E3-8981-A44E8AEC5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037" y="4644838"/>
            <a:ext cx="4581525" cy="21812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A2F86B6-E8F7-4733-BCB5-D507C045B0C8}"/>
              </a:ext>
            </a:extLst>
          </p:cNvPr>
          <p:cNvSpPr txBox="1">
            <a:spLocks/>
          </p:cNvSpPr>
          <p:nvPr/>
        </p:nvSpPr>
        <p:spPr>
          <a:xfrm>
            <a:off x="867229" y="3647642"/>
            <a:ext cx="11430000" cy="997196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Sofia Pro Medium" panose="020B0000000000000000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Accuracy of the logistic regression model using </a:t>
            </a:r>
            <a:r>
              <a:rPr lang="en-US" dirty="0" err="1"/>
              <a:t>ensembling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2843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Results and discussion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accent2"/>
                </a:solidFill>
              </a:rPr>
              <a:t>With the influx of millions of students aspiring for graduate education is an all time high, there’s bound to be vast data which is to be analyzed.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These type of cutting-edge ML algorithms can be employed by the consulting agencies in helping countless students to predict their chances in getting admits at a graduate school.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accent2"/>
                </a:solidFill>
              </a:rPr>
              <a:t>Rich insights like these can better prepare the undergrad students in lieu of prioritizing their applications journey so that they can concentrate better on certain aspects. </a:t>
            </a:r>
            <a:endParaRPr lang="en-US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09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7645A-32A1-439B-8FCF-2E751171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85675-A6ED-45E4-A6E5-F1BB6B88C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66406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Results and discussion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References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6801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Mohan S Acharya, </a:t>
            </a:r>
            <a:r>
              <a:rPr lang="en-US" sz="2400" dirty="0" err="1"/>
              <a:t>Asfia</a:t>
            </a:r>
            <a:r>
              <a:rPr lang="en-US" sz="2400" dirty="0"/>
              <a:t> Armaan, </a:t>
            </a:r>
            <a:r>
              <a:rPr lang="en-US" sz="2400" dirty="0" err="1"/>
              <a:t>Aneeta</a:t>
            </a:r>
            <a:r>
              <a:rPr lang="en-US" sz="2400" dirty="0"/>
              <a:t> S Antony : A Comparison of Regression Models for Prediction of Graduate Admissions, IEEE International Conference on Computational Intelligence in Data Science 2019.</a:t>
            </a:r>
          </a:p>
        </p:txBody>
      </p:sp>
    </p:spTree>
    <p:extLst>
      <p:ext uri="{BB962C8B-B14F-4D97-AF65-F5344CB8AC3E}">
        <p14:creationId xmlns:p14="http://schemas.microsoft.com/office/powerpoint/2010/main" val="169580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892699"/>
            <a:ext cx="11430000" cy="498598"/>
          </a:xfrm>
        </p:spPr>
        <p:txBody>
          <a:bodyPr/>
          <a:lstStyle/>
          <a:p>
            <a:pPr algn="ctr"/>
            <a:r>
              <a:rPr lang="en-IN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4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latin typeface="Sofia Pro Medium" panose="020B0604020202020204" charset="0"/>
              </a:rPr>
              <a:t>Use the dataset to predict the chances of Indian students getting an admit by an US university for Graduate program.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latin typeface="Sofia Pro Medium" panose="020B0604020202020204" charset="0"/>
              </a:rPr>
              <a:t>The prediction is based on several academic performance indices of the student.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latin typeface="Sofia Pro Medium" panose="020B0604020202020204" charset="0"/>
              </a:rPr>
              <a:t>The project discusses steps such as data exploration, data preprocessing, correlation, etc. to train Machine Learning models, make prediction and assess their performance.</a:t>
            </a:r>
          </a:p>
        </p:txBody>
      </p:sp>
    </p:spTree>
    <p:extLst>
      <p:ext uri="{BB962C8B-B14F-4D97-AF65-F5344CB8AC3E}">
        <p14:creationId xmlns:p14="http://schemas.microsoft.com/office/powerpoint/2010/main" val="30885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 dataset being used in the project has been sourced from </a:t>
            </a:r>
            <a:r>
              <a:rPr lang="en-US" sz="2400" b="0" i="1" dirty="0"/>
              <a:t>A Comparison of Regression Models for Prediction of Graduate Admissions, IEEE International Conference on Computational Intelligence in Data Science 2019</a:t>
            </a:r>
            <a:r>
              <a:rPr lang="en-US" sz="2400" b="0" dirty="0"/>
              <a:t>. </a:t>
            </a:r>
            <a:endParaRPr lang="en-US" sz="2400" b="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accent2"/>
                </a:solidFill>
              </a:rPr>
              <a:t>Link to the dataset: </a:t>
            </a:r>
            <a:r>
              <a:rPr lang="en-US" sz="2400" b="0" dirty="0">
                <a:solidFill>
                  <a:schemeClr val="accent2"/>
                </a:solidFill>
                <a:hlinkClick r:id="rId2"/>
              </a:rPr>
              <a:t>https://www.kaggle.com/mohansacharya/graduate-admissions</a:t>
            </a:r>
            <a:r>
              <a:rPr lang="en-US" sz="2400" b="0" dirty="0">
                <a:solidFill>
                  <a:schemeClr val="accent2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 dataset contains various academic parameters based on which the student’s profile is evaluated.</a:t>
            </a:r>
            <a:endParaRPr lang="en-US" sz="2400" b="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84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 input variables are: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GRE Scores ( out of 340 )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TOEFL Scores ( out of 120 )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University Rating ( out of 5 )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Strength of Statement of Purpose ( out of 5 )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Strength of Letter of Recommendation ( out of 5 )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Undergraduate CGPA ( out of 10 )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Research Experience ( either 0 or 1 )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 output variable is: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ea typeface="+mj-ea"/>
                <a:cs typeface="+mj-cs"/>
              </a:rPr>
              <a:t>Chance of Admit </a:t>
            </a:r>
          </a:p>
        </p:txBody>
      </p:sp>
    </p:spTree>
    <p:extLst>
      <p:ext uri="{BB962C8B-B14F-4D97-AF65-F5344CB8AC3E}">
        <p14:creationId xmlns:p14="http://schemas.microsoft.com/office/powerpoint/2010/main" val="2842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Top 10 records of the dataset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0EAE00-4D44-4F01-B583-A10EC1A6E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549" y="2527934"/>
            <a:ext cx="8566902" cy="343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4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Summary of the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602206-C89B-4857-8C2D-A305A1B9F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5" y="2389237"/>
            <a:ext cx="110299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0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0895D4-5374-487D-9764-BCF020D65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38779"/>
            <a:ext cx="11430000" cy="498598"/>
          </a:xfrm>
        </p:spPr>
        <p:txBody>
          <a:bodyPr/>
          <a:lstStyle/>
          <a:p>
            <a:r>
              <a:rPr lang="en-US" dirty="0"/>
              <a:t>Data Exploration and Preprocessing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B97AE-36B1-4300-A01C-D97387A2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38373"/>
            <a:ext cx="11430000" cy="41732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The dataset did not have any missing or empty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Code snippet: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23CFA6-55FC-4AAB-B590-9ADE8E518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037828"/>
            <a:ext cx="11050588" cy="7823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60C3AB-87D1-410F-A0D5-CF8891AA6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4221168"/>
            <a:ext cx="11050588" cy="78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3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180D6E00FDB946BC3632584CB82505" ma:contentTypeVersion="11" ma:contentTypeDescription="Create a new document." ma:contentTypeScope="" ma:versionID="7d4edf280fc0bb651d4ae6547358801c">
  <xsd:schema xmlns:xsd="http://www.w3.org/2001/XMLSchema" xmlns:xs="http://www.w3.org/2001/XMLSchema" xmlns:p="http://schemas.microsoft.com/office/2006/metadata/properties" xmlns:ns2="8a43d761-09b1-40b3-ae24-40ea2ec44098" xmlns:ns3="750b2435-3da6-453e-a362-782ce6f088db" targetNamespace="http://schemas.microsoft.com/office/2006/metadata/properties" ma:root="true" ma:fieldsID="8db0ae3e41d0a96adfff3847d340547f" ns2:_="" ns3:_="">
    <xsd:import namespace="8a43d761-09b1-40b3-ae24-40ea2ec44098"/>
    <xsd:import namespace="750b2435-3da6-453e-a362-782ce6f088d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43d761-09b1-40b3-ae24-40ea2ec4409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0b2435-3da6-453e-a362-782ce6f088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6DC666C-540F-4EC2-8D51-8DCF6999C6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43d761-09b1-40b3-ae24-40ea2ec44098"/>
    <ds:schemaRef ds:uri="750b2435-3da6-453e-a362-782ce6f088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64162DB-7455-439F-8E64-A65ED76948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239B3B-62B3-4EF2-928E-B3C5A912C13A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50b2435-3da6-453e-a362-782ce6f088db"/>
    <ds:schemaRef ds:uri="8a43d761-09b1-40b3-ae24-40ea2ec4409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27325</TotalTime>
  <Words>671</Words>
  <Application>Microsoft Office PowerPoint</Application>
  <PresentationFormat>Widescreen</PresentationFormat>
  <Paragraphs>103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Sofia Pro Medium</vt:lpstr>
      <vt:lpstr>Palatino</vt:lpstr>
      <vt:lpstr>Arial</vt:lpstr>
      <vt:lpstr>Sofia Pro</vt:lpstr>
      <vt:lpstr>Calibri</vt:lpstr>
      <vt:lpstr>MAT008_Robinson_PPT_template_20160817_1e</vt:lpstr>
      <vt:lpstr>Graduate Admissions Analysis</vt:lpstr>
      <vt:lpstr>Contents</vt:lpstr>
      <vt:lpstr>Contents</vt:lpstr>
      <vt:lpstr>Project Description</vt:lpstr>
      <vt:lpstr>Dataset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Data Exploration and Preprocessing</vt:lpstr>
      <vt:lpstr>Model</vt:lpstr>
      <vt:lpstr>Linear Regression</vt:lpstr>
      <vt:lpstr>Linear Regression</vt:lpstr>
      <vt:lpstr>Random Forest </vt:lpstr>
      <vt:lpstr>Random Forest </vt:lpstr>
      <vt:lpstr>KNN</vt:lpstr>
      <vt:lpstr>KNN</vt:lpstr>
      <vt:lpstr>Neural Network</vt:lpstr>
      <vt:lpstr>Neural Network</vt:lpstr>
      <vt:lpstr>Ensemble: Logistic and KNN with Averaging</vt:lpstr>
      <vt:lpstr>Accuracy of the KNN model using ensembling</vt:lpstr>
      <vt:lpstr>Results and discussion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H1– Cover Headline Can Be Two Lines</dc:title>
  <dc:creator>CHARITY EKPO</dc:creator>
  <cp:lastModifiedBy>Satyaraj Reddy</cp:lastModifiedBy>
  <cp:revision>780</cp:revision>
  <dcterms:created xsi:type="dcterms:W3CDTF">2020-09-25T14:57:05Z</dcterms:created>
  <dcterms:modified xsi:type="dcterms:W3CDTF">2021-10-06T22:21:50Z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0x010100AF180D6E00FDB946BC3632584CB82505</vt:lpwstr>
  </property>
</Properties>
</file>

<file path=docProps/thumbnail.jpeg>
</file>